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7"/>
  </p:notesMasterIdLst>
  <p:sldIdLst>
    <p:sldId id="269" r:id="rId2"/>
    <p:sldId id="266" r:id="rId3"/>
    <p:sldId id="279" r:id="rId4"/>
    <p:sldId id="280" r:id="rId5"/>
    <p:sldId id="281" r:id="rId6"/>
    <p:sldId id="282" r:id="rId7"/>
    <p:sldId id="283" r:id="rId8"/>
    <p:sldId id="284" r:id="rId9"/>
    <p:sldId id="256" r:id="rId10"/>
    <p:sldId id="257" r:id="rId11"/>
    <p:sldId id="278" r:id="rId12"/>
    <p:sldId id="258" r:id="rId13"/>
    <p:sldId id="260" r:id="rId14"/>
    <p:sldId id="259" r:id="rId15"/>
    <p:sldId id="267" r:id="rId16"/>
    <p:sldId id="268" r:id="rId17"/>
    <p:sldId id="271" r:id="rId18"/>
    <p:sldId id="265" r:id="rId19"/>
    <p:sldId id="261" r:id="rId20"/>
    <p:sldId id="272" r:id="rId21"/>
    <p:sldId id="273" r:id="rId22"/>
    <p:sldId id="274" r:id="rId23"/>
    <p:sldId id="275" r:id="rId24"/>
    <p:sldId id="270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janet.drudik@nebraska.gov" TargetMode="External"/><Relationship Id="rId1" Type="http://schemas.openxmlformats.org/officeDocument/2006/relationships/hyperlink" Target="mailto:Kwest-evans@rehabnetwork.org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janet.drudik@nebraska.gov" TargetMode="External"/><Relationship Id="rId1" Type="http://schemas.openxmlformats.org/officeDocument/2006/relationships/hyperlink" Target="mailto:Kwest-evans@rehabnetwork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319B1-A5ED-4B81-B4F2-8CE6A4D0CDF7}" type="doc">
      <dgm:prSet loTypeId="urn:microsoft.com/office/officeart/2005/8/layout/default" loCatId="Inbo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6242AF2-0CE8-439A-A736-D5867942DF42}">
      <dgm:prSet custT="1"/>
      <dgm:spPr/>
      <dgm:t>
        <a:bodyPr/>
        <a:lstStyle/>
        <a:p>
          <a:r>
            <a:rPr lang="en-US" sz="2400" b="1" kern="1200" dirty="0"/>
            <a:t>Kathy West-Evans, MPA, CRC</a:t>
          </a:r>
        </a:p>
        <a:p>
          <a:r>
            <a:rPr lang="en-US" sz="1800" b="1" kern="1200" dirty="0"/>
            <a:t>Director of Business Relations</a:t>
          </a:r>
          <a:endParaRPr lang="en-US" sz="1800" b="1" kern="1200" dirty="0">
            <a:solidFill>
              <a:prstClr val="white"/>
            </a:solidFill>
            <a:latin typeface="Corbel" panose="020B0503020204020204"/>
            <a:ea typeface="+mn-ea"/>
            <a:cs typeface="+mn-cs"/>
          </a:endParaRPr>
        </a:p>
        <a:p>
          <a:r>
            <a:rPr lang="en-US" sz="1800" kern="1200" dirty="0"/>
            <a:t>National Employment Team (NET)</a:t>
          </a:r>
        </a:p>
        <a:p>
          <a:r>
            <a:rPr lang="en-US" sz="1800" kern="1200" dirty="0"/>
            <a:t>206.999.9455</a:t>
          </a:r>
        </a:p>
        <a:p>
          <a:r>
            <a:rPr lang="en-US" sz="1800" kern="1200" dirty="0">
              <a:hlinkClick xmlns:r="http://schemas.openxmlformats.org/officeDocument/2006/relationships" r:id="rId1"/>
            </a:rPr>
            <a:t>Kwest-evans@rehabnetwork.org</a:t>
          </a:r>
          <a:endParaRPr lang="en-US" sz="1800" kern="1200" dirty="0"/>
        </a:p>
        <a:p>
          <a:r>
            <a:rPr lang="en-US" sz="1800" kern="1200" dirty="0"/>
            <a:t>www.csavr.org</a:t>
          </a:r>
        </a:p>
      </dgm:t>
    </dgm:pt>
    <dgm:pt modelId="{0C3F4406-2898-414D-8736-7F28F09F5F0C}" type="parTrans" cxnId="{D67AD342-2576-40DD-8476-C1B69F95AC60}">
      <dgm:prSet/>
      <dgm:spPr/>
      <dgm:t>
        <a:bodyPr/>
        <a:lstStyle/>
        <a:p>
          <a:endParaRPr lang="en-US"/>
        </a:p>
      </dgm:t>
    </dgm:pt>
    <dgm:pt modelId="{383D3364-3F99-43F9-9334-199DD130EC80}" type="sibTrans" cxnId="{D67AD342-2576-40DD-8476-C1B69F95AC60}">
      <dgm:prSet/>
      <dgm:spPr/>
      <dgm:t>
        <a:bodyPr/>
        <a:lstStyle/>
        <a:p>
          <a:endParaRPr lang="en-US"/>
        </a:p>
      </dgm:t>
    </dgm:pt>
    <dgm:pt modelId="{D2D61D93-4B65-4AFB-BE4A-23EA60AE27DE}">
      <dgm:prSet custT="1"/>
      <dgm:spPr/>
      <dgm:t>
        <a:bodyPr/>
        <a:lstStyle/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Janet Drudik</a:t>
          </a:r>
          <a:b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b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Program Director</a:t>
          </a:r>
          <a:b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Nebraska VR</a:t>
          </a:r>
          <a:b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b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Phone: 402.484.1908</a:t>
          </a:r>
          <a:b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2"/>
            </a:rPr>
            <a:t>janet.drudik@nebraska.gov</a:t>
          </a:r>
          <a:endParaRPr lang="en-US" sz="2600" b="1" kern="1200" dirty="0">
            <a:solidFill>
              <a:prstClr val="white"/>
            </a:solidFill>
            <a:latin typeface="Corbel" panose="020B0503020204020204"/>
            <a:ea typeface="+mn-ea"/>
            <a:cs typeface="+mn-cs"/>
          </a:endParaRPr>
        </a:p>
      </dgm:t>
    </dgm:pt>
    <dgm:pt modelId="{C7DD2AD3-956D-4C22-A913-C39EFC281629}" type="parTrans" cxnId="{01F338DA-44D0-4B0A-961E-4DACD3754DBC}">
      <dgm:prSet/>
      <dgm:spPr/>
      <dgm:t>
        <a:bodyPr/>
        <a:lstStyle/>
        <a:p>
          <a:endParaRPr lang="en-US"/>
        </a:p>
      </dgm:t>
    </dgm:pt>
    <dgm:pt modelId="{92966F4D-BFF6-4139-A651-449D6818F097}" type="sibTrans" cxnId="{01F338DA-44D0-4B0A-961E-4DACD3754DBC}">
      <dgm:prSet/>
      <dgm:spPr/>
      <dgm:t>
        <a:bodyPr/>
        <a:lstStyle/>
        <a:p>
          <a:endParaRPr lang="en-US"/>
        </a:p>
      </dgm:t>
    </dgm:pt>
    <dgm:pt modelId="{A094C704-CB85-41AC-BED8-8AF8565E1679}" type="pres">
      <dgm:prSet presAssocID="{716319B1-A5ED-4B81-B4F2-8CE6A4D0CDF7}" presName="diagram" presStyleCnt="0">
        <dgm:presLayoutVars>
          <dgm:dir/>
          <dgm:resizeHandles val="exact"/>
        </dgm:presLayoutVars>
      </dgm:prSet>
      <dgm:spPr/>
    </dgm:pt>
    <dgm:pt modelId="{7E2ED152-CE5F-456A-B7A0-3A1FDD4DF5F8}" type="pres">
      <dgm:prSet presAssocID="{06242AF2-0CE8-439A-A736-D5867942DF42}" presName="node" presStyleLbl="node1" presStyleIdx="0" presStyleCnt="2" custLinFactNeighborX="913" custLinFactNeighborY="1217">
        <dgm:presLayoutVars>
          <dgm:bulletEnabled val="1"/>
        </dgm:presLayoutVars>
      </dgm:prSet>
      <dgm:spPr/>
    </dgm:pt>
    <dgm:pt modelId="{F11FF4DF-B3BC-402B-8207-A776EE1FD21A}" type="pres">
      <dgm:prSet presAssocID="{383D3364-3F99-43F9-9334-199DD130EC80}" presName="sibTrans" presStyleCnt="0"/>
      <dgm:spPr/>
    </dgm:pt>
    <dgm:pt modelId="{ADF4B8A0-6F63-4F4E-9610-F875B9B76DFF}" type="pres">
      <dgm:prSet presAssocID="{D2D61D93-4B65-4AFB-BE4A-23EA60AE27DE}" presName="node" presStyleLbl="node1" presStyleIdx="1" presStyleCnt="2">
        <dgm:presLayoutVars>
          <dgm:bulletEnabled val="1"/>
        </dgm:presLayoutVars>
      </dgm:prSet>
      <dgm:spPr/>
    </dgm:pt>
  </dgm:ptLst>
  <dgm:cxnLst>
    <dgm:cxn modelId="{20970D20-87DA-4900-8F3A-4943224F8159}" type="presOf" srcId="{D2D61D93-4B65-4AFB-BE4A-23EA60AE27DE}" destId="{ADF4B8A0-6F63-4F4E-9610-F875B9B76DFF}" srcOrd="0" destOrd="0" presId="urn:microsoft.com/office/officeart/2005/8/layout/default"/>
    <dgm:cxn modelId="{D67AD342-2576-40DD-8476-C1B69F95AC60}" srcId="{716319B1-A5ED-4B81-B4F2-8CE6A4D0CDF7}" destId="{06242AF2-0CE8-439A-A736-D5867942DF42}" srcOrd="0" destOrd="0" parTransId="{0C3F4406-2898-414D-8736-7F28F09F5F0C}" sibTransId="{383D3364-3F99-43F9-9334-199DD130EC80}"/>
    <dgm:cxn modelId="{147933A2-67DA-476D-96EF-D0D3FAF78CCC}" type="presOf" srcId="{06242AF2-0CE8-439A-A736-D5867942DF42}" destId="{7E2ED152-CE5F-456A-B7A0-3A1FDD4DF5F8}" srcOrd="0" destOrd="0" presId="urn:microsoft.com/office/officeart/2005/8/layout/default"/>
    <dgm:cxn modelId="{01F338DA-44D0-4B0A-961E-4DACD3754DBC}" srcId="{716319B1-A5ED-4B81-B4F2-8CE6A4D0CDF7}" destId="{D2D61D93-4B65-4AFB-BE4A-23EA60AE27DE}" srcOrd="1" destOrd="0" parTransId="{C7DD2AD3-956D-4C22-A913-C39EFC281629}" sibTransId="{92966F4D-BFF6-4139-A651-449D6818F097}"/>
    <dgm:cxn modelId="{8E14C7FE-4271-418D-9E41-4B502B8BF62B}" type="presOf" srcId="{716319B1-A5ED-4B81-B4F2-8CE6A4D0CDF7}" destId="{A094C704-CB85-41AC-BED8-8AF8565E1679}" srcOrd="0" destOrd="0" presId="urn:microsoft.com/office/officeart/2005/8/layout/default"/>
    <dgm:cxn modelId="{1143EE66-92F1-46F4-AADC-C7F419DC04AF}" type="presParOf" srcId="{A094C704-CB85-41AC-BED8-8AF8565E1679}" destId="{7E2ED152-CE5F-456A-B7A0-3A1FDD4DF5F8}" srcOrd="0" destOrd="0" presId="urn:microsoft.com/office/officeart/2005/8/layout/default"/>
    <dgm:cxn modelId="{52A5974E-27FB-42B0-BFF1-40D91B94538D}" type="presParOf" srcId="{A094C704-CB85-41AC-BED8-8AF8565E1679}" destId="{F11FF4DF-B3BC-402B-8207-A776EE1FD21A}" srcOrd="1" destOrd="0" presId="urn:microsoft.com/office/officeart/2005/8/layout/default"/>
    <dgm:cxn modelId="{3DE9E38C-7ED7-4F4E-8848-6400D45D2943}" type="presParOf" srcId="{A094C704-CB85-41AC-BED8-8AF8565E1679}" destId="{ADF4B8A0-6F63-4F4E-9610-F875B9B76DF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ED152-CE5F-456A-B7A0-3A1FDD4DF5F8}">
      <dsp:nvSpPr>
        <dsp:cNvPr id="0" name=""/>
        <dsp:cNvSpPr/>
      </dsp:nvSpPr>
      <dsp:spPr>
        <a:xfrm>
          <a:off x="43534" y="262770"/>
          <a:ext cx="4638066" cy="27828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Kathy West-Evans, MPA, CRC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Director of Business Relations</a:t>
          </a:r>
          <a:endParaRPr lang="en-US" sz="1800" b="1" kern="1200" dirty="0">
            <a:solidFill>
              <a:prstClr val="white"/>
            </a:solidFill>
            <a:latin typeface="Corbel" panose="020B050302020402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National Employment Team (NET)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206.999.9455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hlinkClick xmlns:r="http://schemas.openxmlformats.org/officeDocument/2006/relationships" r:id="rId1"/>
            </a:rPr>
            <a:t>Kwest-evans@rehabnetwork.org</a:t>
          </a:r>
          <a:endParaRPr lang="en-US" sz="18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www.csavr.org</a:t>
          </a:r>
        </a:p>
      </dsp:txBody>
      <dsp:txXfrm>
        <a:off x="43534" y="262770"/>
        <a:ext cx="4638066" cy="2782840"/>
      </dsp:txXfrm>
    </dsp:sp>
    <dsp:sp modelId="{ADF4B8A0-6F63-4F4E-9610-F875B9B76DFF}">
      <dsp:nvSpPr>
        <dsp:cNvPr id="0" name=""/>
        <dsp:cNvSpPr/>
      </dsp:nvSpPr>
      <dsp:spPr>
        <a:xfrm>
          <a:off x="5103062" y="228903"/>
          <a:ext cx="4638066" cy="27828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Janet Drudik</a:t>
          </a:r>
          <a:b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b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Program Director</a:t>
          </a:r>
          <a:b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Nebraska VR</a:t>
          </a:r>
          <a:b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b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Phone: 402.484.1908</a:t>
          </a:r>
          <a:b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</a:br>
          <a:r>
            <a:rPr lang="en-US" sz="26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2"/>
            </a:rPr>
            <a:t>janet.drudik@nebraska.gov</a:t>
          </a:r>
          <a:endParaRPr lang="en-US" sz="2600" b="1" kern="1200" dirty="0">
            <a:solidFill>
              <a:prstClr val="white"/>
            </a:solidFill>
            <a:latin typeface="Corbel" panose="020B0503020204020204"/>
            <a:ea typeface="+mn-ea"/>
            <a:cs typeface="+mn-cs"/>
          </a:endParaRPr>
        </a:p>
      </dsp:txBody>
      <dsp:txXfrm>
        <a:off x="5103062" y="228903"/>
        <a:ext cx="4638066" cy="2782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C520A-0579-4971-AA3D-02495C67267D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56C39-0473-41F4-BC2C-713F5B4F8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6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76718-461A-4989-8580-E4EB524443C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34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business, not just an employer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6C39-0473-41F4-BC2C-713F5B4F8F9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31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B0AB-F8DE-4147-9A85-95A082D9E27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6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7BCB5-0467-4ABC-AF58-D2C117531B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9AF8B-D648-4E85-B1B4-E8D9D03ECEA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9AF8B-D648-4E85-B1B4-E8D9D03ECEA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4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6C39-0473-41F4-BC2C-713F5B4F8F9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1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Utilization goals – national; failure to meet is not a violation</a:t>
            </a:r>
          </a:p>
          <a:p>
            <a:r>
              <a:rPr lang="en-US" dirty="0"/>
              <a:t>Current employees every five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6C39-0473-41F4-BC2C-713F5B4F8F9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94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Ideas on Resources and Building a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6C39-0473-41F4-BC2C-713F5B4F8F9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97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31A9E2-A0F5-44F9-A99F-E99A75957C3C}" type="slidenum">
              <a:rPr lang="en-US"/>
              <a:pPr eaLnBrk="1" hangingPunct="1"/>
              <a:t>15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2004 – Business Forum, IRI- Common Vision, Action - building an infrastructure for deliverability; define services and protocols, launch a national brand </a:t>
            </a:r>
          </a:p>
        </p:txBody>
      </p:sp>
    </p:spTree>
    <p:extLst>
      <p:ext uri="{BB962C8B-B14F-4D97-AF65-F5344CB8AC3E}">
        <p14:creationId xmlns:p14="http://schemas.microsoft.com/office/powerpoint/2010/main" val="1772337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C1A5FC-7FA0-4883-B707-E5A92143274A}" type="slidenum">
              <a:rPr lang="en-US" sz="1200" smtClean="0">
                <a:latin typeface="Arial" charset="0"/>
              </a:rPr>
              <a:pPr/>
              <a:t>16</a:t>
            </a:fld>
            <a:endParaRPr lang="en-US" sz="1200" dirty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Business Language – avoid government speak and acronyms </a:t>
            </a:r>
          </a:p>
        </p:txBody>
      </p:sp>
    </p:spTree>
    <p:extLst>
      <p:ext uri="{BB962C8B-B14F-4D97-AF65-F5344CB8AC3E}">
        <p14:creationId xmlns:p14="http://schemas.microsoft.com/office/powerpoint/2010/main" val="361266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dirty="0"/>
              <a:t>Career Pathways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0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Career Pathways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9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Career Pathways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Career Pathways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92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Career Pathways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8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Career Pathways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47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Career Pathways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79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Career Pathways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01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Career Pathways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80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422400" y="1981200"/>
            <a:ext cx="10058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2017</a:t>
            </a: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Career Pathways </a:t>
            </a: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06188-D526-4E8D-AA94-7AE074751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4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Career Pathways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3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Career Pathways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7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Career Pathways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0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Career Pathways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1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Career Pathways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Career Pathways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2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Career Pathways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Career Pathways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3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Career Pathways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BC7F35-4D7A-49BC-AA00-7CC84149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5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ofcc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537472"/>
            <a:ext cx="9982201" cy="340799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6700" b="1" dirty="0"/>
              <a:t>The NET</a:t>
            </a:r>
            <a:r>
              <a:rPr lang="en-US" sz="4900" b="1" dirty="0"/>
              <a:t>: </a:t>
            </a:r>
            <a:br>
              <a:rPr lang="en-US" sz="4900" b="1" dirty="0"/>
            </a:br>
            <a:r>
              <a:rPr lang="en-US" sz="4900" b="1" dirty="0"/>
              <a:t>VR’s National Employment Team </a:t>
            </a:r>
            <a:br>
              <a:rPr lang="en-US" sz="4900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0" y="3539067"/>
            <a:ext cx="6798733" cy="2057399"/>
          </a:xfrm>
        </p:spPr>
        <p:txBody>
          <a:bodyPr>
            <a:normAutofit/>
          </a:bodyPr>
          <a:lstStyle/>
          <a:p>
            <a:r>
              <a:rPr lang="en-US" b="1" dirty="0"/>
              <a:t>Kathy West-Evans</a:t>
            </a:r>
            <a:r>
              <a:rPr lang="en-US" dirty="0"/>
              <a:t>, MPA, CRC </a:t>
            </a:r>
          </a:p>
          <a:p>
            <a:r>
              <a:rPr lang="en-US" dirty="0"/>
              <a:t>Director of Business Relations</a:t>
            </a:r>
          </a:p>
          <a:p>
            <a:r>
              <a:rPr lang="en-US" dirty="0"/>
              <a:t>National Employment Team (NET)</a:t>
            </a:r>
          </a:p>
          <a:p>
            <a:r>
              <a:rPr lang="en-US" dirty="0"/>
              <a:t>Council of State Administrators of Vocational Rehabilitation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16265" y="1842501"/>
            <a:ext cx="2921636" cy="3499484"/>
            <a:chOff x="0" y="0"/>
            <a:chExt cx="2921889" cy="3499625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303" y="0"/>
              <a:ext cx="1625727" cy="1020966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03859" y="2238985"/>
              <a:ext cx="1807210" cy="1260640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1091146"/>
              <a:ext cx="2921889" cy="1161593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D3A07-0460-4A84-8A0F-400D7EF4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458F74-E5C0-40A5-862C-5D8F3E75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2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07128"/>
            <a:ext cx="10018713" cy="1193605"/>
          </a:xfrm>
        </p:spPr>
        <p:txBody>
          <a:bodyPr/>
          <a:lstStyle/>
          <a:p>
            <a:r>
              <a:rPr lang="en-US" b="1" dirty="0"/>
              <a:t>Background Information - 503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65832"/>
            <a:ext cx="10018713" cy="4325369"/>
          </a:xfrm>
        </p:spPr>
        <p:txBody>
          <a:bodyPr>
            <a:normAutofit/>
          </a:bodyPr>
          <a:lstStyle/>
          <a:p>
            <a:r>
              <a:rPr lang="en-US" dirty="0"/>
              <a:t>Effective on March 24, 2014</a:t>
            </a:r>
          </a:p>
          <a:p>
            <a:r>
              <a:rPr lang="en-US" dirty="0"/>
              <a:t>Compliance: OFCCP, U.S. Department of Labor</a:t>
            </a:r>
          </a:p>
          <a:p>
            <a:r>
              <a:rPr lang="en-US" dirty="0"/>
              <a:t>Alignment: established in 1973, updated to reflect new language and legislation focused on the employment of people with disabilities</a:t>
            </a:r>
          </a:p>
          <a:p>
            <a:r>
              <a:rPr lang="en-US" dirty="0"/>
              <a:t>Coverage: Employers with U.S. federal government contracts or subcontracts of $10,000 or more are covered by the new rules for non-discrimination. Federal contractors with at least 50 employees and a federal contract/subcontract of at least $50,000 must have in place an affirmative action program for hiring individuals with disabilities.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4078C-21F1-456F-AD49-255ED38B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CE4BF-5D7F-4A52-821F-4FF7B22D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4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DCEBF-6DCA-4753-AAE7-5DB0DBDD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97935"/>
            <a:ext cx="10018713" cy="719666"/>
          </a:xfrm>
        </p:spPr>
        <p:txBody>
          <a:bodyPr/>
          <a:lstStyle/>
          <a:p>
            <a:r>
              <a:rPr lang="en-US" dirty="0"/>
              <a:t>Why the Change and Update?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2BA46-926D-4D28-9CAE-B9BBB4A8C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75268"/>
            <a:ext cx="10018713" cy="5511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percentage of working adults with disabilities remains high. In the Final Rule they referenced 2012 data from the Bureau of Labor Statistics (BLS)</a:t>
            </a:r>
          </a:p>
          <a:p>
            <a:pPr lvl="1"/>
            <a:r>
              <a:rPr lang="en-US" dirty="0"/>
              <a:t>The workforce participation rate for individuals with disabilities was 31.6% compared to those without – 76.5%.</a:t>
            </a:r>
          </a:p>
          <a:p>
            <a:pPr lvl="1"/>
            <a:r>
              <a:rPr lang="en-US" dirty="0"/>
              <a:t>The unemployment rate for working age individuals was 15% compare to 8% for those without a disability.</a:t>
            </a:r>
          </a:p>
          <a:p>
            <a:pPr lvl="1"/>
            <a:r>
              <a:rPr lang="en-US" dirty="0"/>
              <a:t>Median household income for those with disabilities ages 18 – 64 = $25,420 compared to those without at $59,411</a:t>
            </a:r>
          </a:p>
          <a:p>
            <a:pPr lvl="1"/>
            <a:r>
              <a:rPr lang="en-US" dirty="0"/>
              <a:t>The poverty rate for 18 to 64 was 28.8 % for those with disabilities and 12.5% for those who did not report a disability. </a:t>
            </a:r>
          </a:p>
          <a:p>
            <a:r>
              <a:rPr lang="en-US" dirty="0"/>
              <a:t>Increasing number of people with disabilities coupled with an increased demand for labor.  </a:t>
            </a:r>
          </a:p>
          <a:p>
            <a:r>
              <a:rPr lang="en-US" dirty="0"/>
              <a:t>New tools and approaches designed to reduce the barriers and increase access to this segment of the labor force.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56FC3-A9C1-44BF-A833-8D37C36C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BFED4-8D84-4854-9781-9665EBEC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3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28601"/>
            <a:ext cx="10018713" cy="1143000"/>
          </a:xfrm>
        </p:spPr>
        <p:txBody>
          <a:bodyPr/>
          <a:lstStyle/>
          <a:p>
            <a:r>
              <a:rPr lang="en-US" b="1" dirty="0"/>
              <a:t>503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268" y="1524000"/>
            <a:ext cx="10303932" cy="46736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9600" dirty="0"/>
              <a:t>Updated definition of “disability” – ADA/ADAAA</a:t>
            </a:r>
          </a:p>
          <a:p>
            <a:r>
              <a:rPr lang="en-US" sz="9600" dirty="0"/>
              <a:t>Utilization Goals – 7% across a company of 100 of less employees; 7 % by job category for companies with more than 100 employees.</a:t>
            </a:r>
          </a:p>
          <a:p>
            <a:pPr lvl="1"/>
            <a:r>
              <a:rPr lang="en-US" sz="9600" dirty="0"/>
              <a:t>If utilization goal is not met, why and what is the plan of action? </a:t>
            </a:r>
          </a:p>
          <a:p>
            <a:r>
              <a:rPr lang="en-US" sz="9600" dirty="0"/>
              <a:t>Invitation to Self-Identify : current employees, applicants and new employees (either pre or post offer), specific language required – OFCCP has provided a Self Identification form. Invite current employees to self identify.</a:t>
            </a:r>
          </a:p>
          <a:p>
            <a:r>
              <a:rPr lang="en-US" sz="9600" dirty="0"/>
              <a:t>Include Equal Opportunity clause in sub-contracts as well as outreach and advertisements used for recruiting applicants. Subcontractors responsibility.</a:t>
            </a:r>
          </a:p>
          <a:p>
            <a:r>
              <a:rPr lang="en-US" sz="9600" dirty="0"/>
              <a:t>Quantitative measures and comparisons – applications and hires.</a:t>
            </a:r>
          </a:p>
          <a:p>
            <a:r>
              <a:rPr lang="en-US" sz="9600" dirty="0"/>
              <a:t>Data collection: number applied/number hired, maintained for 3 years</a:t>
            </a:r>
          </a:p>
          <a:p>
            <a:r>
              <a:rPr lang="en-US" sz="9600" dirty="0"/>
              <a:t>OFCCP – access to records, on-site or off-site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77B1-24B9-468C-877A-9D2548C0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6F69F-B12F-47FC-9C1D-07A78CBE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3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VEVRAA: Vietnam Era Veterans’ Readjustment Assistance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345267"/>
            <a:ext cx="10018713" cy="3445933"/>
          </a:xfrm>
        </p:spPr>
        <p:txBody>
          <a:bodyPr>
            <a:normAutofit/>
          </a:bodyPr>
          <a:lstStyle/>
          <a:p>
            <a:r>
              <a:rPr lang="en-US" dirty="0"/>
              <a:t>Includes Veterans with disabilities</a:t>
            </a:r>
          </a:p>
          <a:p>
            <a:r>
              <a:rPr lang="en-US" dirty="0"/>
              <a:t>Hiring benchmark: established by the contractor based on BLS or the national percentage of Veterans in the civilian workforce</a:t>
            </a:r>
          </a:p>
          <a:p>
            <a:r>
              <a:rPr lang="en-US" dirty="0"/>
              <a:t>Voluntary self-identification</a:t>
            </a:r>
          </a:p>
          <a:p>
            <a:r>
              <a:rPr lang="en-US" dirty="0"/>
              <a:t>Data collection</a:t>
            </a:r>
          </a:p>
          <a:p>
            <a:r>
              <a:rPr lang="en-US" dirty="0"/>
              <a:t>EO clause </a:t>
            </a:r>
          </a:p>
          <a:p>
            <a:r>
              <a:rPr lang="en-US" dirty="0"/>
              <a:t>Records Access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F3AC8-EA3D-4FD2-9578-8C0CB38D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F1179-DA75-42D1-8346-F9A9F80C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3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47134"/>
            <a:ext cx="10018713" cy="11514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Affirmative Action Plans (AAP) and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400" y="1337733"/>
            <a:ext cx="9804400" cy="4699000"/>
          </a:xfrm>
        </p:spPr>
        <p:txBody>
          <a:bodyPr>
            <a:normAutofit fontScale="32500" lnSpcReduction="20000"/>
          </a:bodyPr>
          <a:lstStyle/>
          <a:p>
            <a:r>
              <a:rPr lang="en-US" sz="6200" dirty="0"/>
              <a:t>Outreach and recruiting</a:t>
            </a:r>
          </a:p>
          <a:p>
            <a:r>
              <a:rPr lang="en-US" sz="6200" dirty="0"/>
              <a:t>Documentation of activities and an annual written assessment of the effectiveness</a:t>
            </a:r>
          </a:p>
          <a:p>
            <a:r>
              <a:rPr lang="en-US" sz="6200" dirty="0"/>
              <a:t>If not effective, identify the alternate efforts</a:t>
            </a:r>
          </a:p>
          <a:p>
            <a:r>
              <a:rPr lang="en-US" sz="6200" dirty="0"/>
              <a:t>Data analysis:</a:t>
            </a:r>
          </a:p>
          <a:p>
            <a:pPr lvl="1"/>
            <a:r>
              <a:rPr lang="en-US" sz="6200" dirty="0"/>
              <a:t>Number of applicants who are individuals with disabilities, Veterans</a:t>
            </a:r>
          </a:p>
          <a:p>
            <a:pPr lvl="1"/>
            <a:r>
              <a:rPr lang="en-US" sz="6200" dirty="0"/>
              <a:t>Total number of applicants for all jobs</a:t>
            </a:r>
          </a:p>
          <a:p>
            <a:pPr lvl="1"/>
            <a:r>
              <a:rPr lang="en-US" sz="6200" dirty="0"/>
              <a:t>Total number of job openings and jobs filled</a:t>
            </a:r>
          </a:p>
          <a:p>
            <a:pPr lvl="1"/>
            <a:r>
              <a:rPr lang="en-US" sz="6200" dirty="0"/>
              <a:t>Number of individuals with disabilities and Veterans hired</a:t>
            </a:r>
          </a:p>
          <a:p>
            <a:pPr lvl="1"/>
            <a:r>
              <a:rPr lang="en-US" sz="6200" dirty="0"/>
              <a:t>Total number of applicants hired</a:t>
            </a:r>
          </a:p>
          <a:p>
            <a:r>
              <a:rPr lang="en-US" sz="6200" dirty="0"/>
              <a:t>Retain records for three years</a:t>
            </a:r>
          </a:p>
          <a:p>
            <a:r>
              <a:rPr lang="en-US" sz="6200" dirty="0"/>
              <a:t>For more information: </a:t>
            </a:r>
            <a:r>
              <a:rPr lang="en-US" sz="6200" dirty="0">
                <a:hlinkClick r:id="rId3"/>
              </a:rPr>
              <a:t>www.dol.gov/ofccp</a:t>
            </a:r>
            <a:endParaRPr lang="en-US" sz="6200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4D1FD-6818-4577-92ED-FA4BEE43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9E8AB-CCFC-43AC-A505-C24F826C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16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/>
          </p:cNvSpPr>
          <p:nvPr>
            <p:ph type="title" idx="4294967295"/>
          </p:nvPr>
        </p:nvSpPr>
        <p:spPr>
          <a:xfrm>
            <a:off x="1329267" y="85725"/>
            <a:ext cx="9372599" cy="904875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/>
            <a:br>
              <a:rPr lang="en-US" sz="3500" dirty="0"/>
            </a:br>
            <a:br>
              <a:rPr lang="en-US" sz="3500" dirty="0"/>
            </a:br>
            <a:r>
              <a:rPr lang="en-US" sz="4000" b="1" dirty="0">
                <a:solidFill>
                  <a:srgbClr val="336699"/>
                </a:solidFill>
              </a:rPr>
              <a:t>We Asked Our Business Customers</a:t>
            </a:r>
            <a:br>
              <a:rPr lang="en-US" sz="4000" b="1" dirty="0">
                <a:solidFill>
                  <a:srgbClr val="336699"/>
                </a:solidFill>
              </a:rPr>
            </a:br>
            <a:r>
              <a:rPr lang="en-US" sz="2200" b="1" dirty="0">
                <a:solidFill>
                  <a:srgbClr val="336699"/>
                </a:solidFill>
              </a:rPr>
              <a:t> </a:t>
            </a:r>
            <a:br>
              <a:rPr lang="en-US" sz="3500" dirty="0"/>
            </a:br>
            <a:r>
              <a:rPr lang="en-US" sz="3500" dirty="0"/>
              <a:t>	</a:t>
            </a:r>
          </a:p>
        </p:txBody>
      </p:sp>
      <p:sp>
        <p:nvSpPr>
          <p:cNvPr id="8196" name="Rectangle 3"/>
          <p:cNvSpPr>
            <a:spLocks noGrp="1"/>
          </p:cNvSpPr>
          <p:nvPr>
            <p:ph type="body" idx="4294967295"/>
          </p:nvPr>
        </p:nvSpPr>
        <p:spPr>
          <a:xfrm>
            <a:off x="1625600" y="1219200"/>
            <a:ext cx="9845040" cy="46228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National in Scope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Dual Customer Model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VR as “One Company”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Easily Accessible Network: national VR network with single points of contact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NET Points of Contact - 80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“Deliver what you commit to”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Be Consistent, Reliable and Sustainable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Community partners-vendor network</a:t>
            </a:r>
          </a:p>
          <a:p>
            <a:pPr>
              <a:lnSpc>
                <a:spcPct val="80000"/>
              </a:lnSpc>
            </a:pPr>
            <a:r>
              <a:rPr lang="en-US" dirty="0"/>
              <a:t>Build a Plan with Business – Talent and Services</a:t>
            </a:r>
          </a:p>
          <a:p>
            <a:pPr>
              <a:lnSpc>
                <a:spcPct val="80000"/>
              </a:lnSpc>
            </a:pPr>
            <a:r>
              <a:rPr lang="en-US" dirty="0"/>
              <a:t>Leveraging the Strengths of a National System at the State &amp; Local Level </a:t>
            </a:r>
          </a:p>
        </p:txBody>
      </p:sp>
      <p:sp>
        <p:nvSpPr>
          <p:cNvPr id="8197" name="Slide Number Placeholder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200" dirty="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969000" y="1261559"/>
            <a:ext cx="2235177" cy="1001049"/>
            <a:chOff x="0" y="2541"/>
            <a:chExt cx="31753" cy="1688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4" y="2541"/>
              <a:ext cx="21549" cy="16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13493"/>
              <a:ext cx="374" cy="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9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F988D-3C8C-43DE-8CE6-67AD38FF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217D7-40FD-41B6-8299-8BA76E41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4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199" y="228600"/>
            <a:ext cx="8483601" cy="1066800"/>
          </a:xfrm>
        </p:spPr>
        <p:txBody>
          <a:bodyPr/>
          <a:lstStyle/>
          <a:p>
            <a:pPr algn="ctr"/>
            <a:r>
              <a:rPr lang="en-US" sz="3200" b="1" dirty="0"/>
              <a:t>The NET: VR Business Services</a:t>
            </a:r>
            <a:br>
              <a:rPr lang="en-US" sz="3200" b="1" dirty="0"/>
            </a:br>
            <a:r>
              <a:rPr lang="en-US" sz="3200" b="1" dirty="0"/>
              <a:t>Defined by Business Customers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64640" y="1574800"/>
            <a:ext cx="4455160" cy="4521200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80000"/>
              </a:lnSpc>
              <a:buFontTx/>
              <a:buChar char="•"/>
            </a:pPr>
            <a:r>
              <a:rPr lang="en-US" sz="2000" b="1" dirty="0"/>
              <a:t>Pre-Employment</a:t>
            </a:r>
            <a:endParaRPr lang="en-US" sz="1600" b="1" dirty="0"/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Internships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Training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000" b="1" dirty="0"/>
              <a:t>HR/Staffing 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Recruitment &amp; Promotion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Benefits &amp; Compensation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Retention Supports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Employee Advisory Services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000" b="1" dirty="0"/>
              <a:t>Accommodations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Work Site Assessment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Assistive Technology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000" b="1" dirty="0"/>
              <a:t>Staff Training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Disability Awareness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ADA/Employment Laws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000" b="1" dirty="0"/>
              <a:t>Financial Supports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WOTC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Barrier Removal</a:t>
            </a:r>
            <a:endParaRPr lang="en-US" b="1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004559" y="1134533"/>
            <a:ext cx="3921761" cy="5266267"/>
          </a:xfrm>
        </p:spPr>
        <p:txBody>
          <a:bodyPr>
            <a:normAutofit lnSpcReduction="10000"/>
          </a:bodyPr>
          <a:lstStyle/>
          <a:p>
            <a:pPr lvl="1">
              <a:lnSpc>
                <a:spcPct val="80000"/>
              </a:lnSpc>
              <a:buFontTx/>
              <a:buChar char="•"/>
            </a:pPr>
            <a:r>
              <a:rPr lang="en-US" sz="2000" b="1" dirty="0"/>
              <a:t>Universal Design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 Contracts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 Facilities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 Programs/Services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 Assistive Technology 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 Information Technology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000" b="1" dirty="0"/>
              <a:t>Diversity Programs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000" b="1" dirty="0"/>
              <a:t>Compliance 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EEO and Affirmative Action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000" b="1" dirty="0"/>
              <a:t>Legal 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Labor Relations 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Policy Development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1600" b="1" dirty="0"/>
              <a:t>Risk Management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000" b="1" dirty="0"/>
              <a:t>Product Development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000" b="1" dirty="0"/>
              <a:t> Customer Service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000" b="1" dirty="0"/>
              <a:t> Marketing &amp; Outreach 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67933" y="245534"/>
            <a:ext cx="1524000" cy="1001049"/>
            <a:chOff x="0" y="-30"/>
            <a:chExt cx="21650" cy="16885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" y="-30"/>
              <a:ext cx="21549" cy="16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3493"/>
              <a:ext cx="374" cy="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9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57A6C8-71D8-4FB0-988F-24057A07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7B06E5-2C74-4C04-B5EE-6592F88A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747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8602" y="213361"/>
            <a:ext cx="9276622" cy="1016000"/>
          </a:xfrm>
        </p:spPr>
        <p:txBody>
          <a:bodyPr/>
          <a:lstStyle/>
          <a:p>
            <a:pPr algn="ctr"/>
            <a:r>
              <a:rPr lang="en-US" b="1" dirty="0"/>
              <a:t>Talent Acquisition Portal (TAP)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84960" y="2275839"/>
            <a:ext cx="9977330" cy="3616961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Centralize the talent pool - state and national level </a:t>
            </a:r>
          </a:p>
          <a:p>
            <a:r>
              <a:rPr lang="en-US" sz="2800" dirty="0"/>
              <a:t>Accessible platform</a:t>
            </a:r>
          </a:p>
          <a:p>
            <a:r>
              <a:rPr lang="en-US" sz="2800" dirty="0"/>
              <a:t>Candidates connect to opportunities</a:t>
            </a:r>
          </a:p>
          <a:p>
            <a:r>
              <a:rPr lang="en-US" sz="2800" dirty="0"/>
              <a:t>Direct access to candidates with disabilities</a:t>
            </a:r>
          </a:p>
          <a:p>
            <a:r>
              <a:rPr lang="en-US" sz="2800" dirty="0"/>
              <a:t>Reports – Compliance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683760" y="1183640"/>
            <a:ext cx="2874010" cy="10191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ABA252-4ED6-43FC-B6FB-5C804546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C8AE65-96D4-4C5E-8C32-A50A1C7B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2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27000"/>
            <a:ext cx="10018713" cy="1185333"/>
          </a:xfrm>
        </p:spPr>
        <p:txBody>
          <a:bodyPr/>
          <a:lstStyle/>
          <a:p>
            <a:r>
              <a:rPr lang="en-US" b="1" dirty="0"/>
              <a:t>NET - Training Center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532" y="1168400"/>
            <a:ext cx="9457267" cy="528319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Comprehensive Training Centers</a:t>
            </a:r>
          </a:p>
          <a:p>
            <a:pPr lvl="1"/>
            <a:r>
              <a:rPr lang="en-US" sz="1600" b="1" dirty="0"/>
              <a:t>Arkansas – Hot Springs</a:t>
            </a:r>
          </a:p>
          <a:p>
            <a:pPr lvl="1"/>
            <a:r>
              <a:rPr lang="en-US" sz="1600" b="1" dirty="0"/>
              <a:t>Georgia – Warm Springs</a:t>
            </a:r>
          </a:p>
          <a:p>
            <a:pPr lvl="1"/>
            <a:r>
              <a:rPr lang="en-US" sz="1600" b="1" dirty="0"/>
              <a:t>Kentucky – Thelma</a:t>
            </a:r>
          </a:p>
          <a:p>
            <a:pPr lvl="1"/>
            <a:r>
              <a:rPr lang="en-US" sz="1600" b="1" dirty="0"/>
              <a:t>Maryland - Baltimore</a:t>
            </a:r>
          </a:p>
          <a:p>
            <a:pPr lvl="1"/>
            <a:r>
              <a:rPr lang="en-US" sz="1600" b="1" dirty="0"/>
              <a:t>Michigan – Plainwell</a:t>
            </a:r>
          </a:p>
          <a:p>
            <a:pPr lvl="1"/>
            <a:r>
              <a:rPr lang="en-US" sz="1600" b="1" dirty="0"/>
              <a:t>Pennsylvania – Johnstown</a:t>
            </a:r>
          </a:p>
          <a:p>
            <a:pPr lvl="1"/>
            <a:r>
              <a:rPr lang="en-US" sz="1600" b="1" dirty="0"/>
              <a:t>Tennessee - Smyrna                                        </a:t>
            </a:r>
          </a:p>
          <a:p>
            <a:pPr lvl="1"/>
            <a:r>
              <a:rPr lang="en-US" sz="1600" b="1" dirty="0"/>
              <a:t>Virginia - Fishersville</a:t>
            </a:r>
          </a:p>
          <a:p>
            <a:r>
              <a:rPr lang="en-US" b="1" dirty="0"/>
              <a:t>Business Based Training Models</a:t>
            </a:r>
          </a:p>
          <a:p>
            <a:r>
              <a:rPr lang="en-US" b="1" dirty="0"/>
              <a:t>Apprenticeships</a:t>
            </a:r>
          </a:p>
          <a:p>
            <a:r>
              <a:rPr lang="en-US" b="1" dirty="0"/>
              <a:t>Internships and on-the-job</a:t>
            </a:r>
          </a:p>
          <a:p>
            <a:r>
              <a:rPr lang="en-US" b="1" dirty="0"/>
              <a:t>Virtual Training – Imagine Academy/Boot Camps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BAA64-A943-435B-8BF1-8D5BEDDB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A5EAD-9BD0-4CD0-9105-941ED436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28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51286"/>
            <a:ext cx="10018713" cy="1221526"/>
          </a:xfrm>
        </p:spPr>
        <p:txBody>
          <a:bodyPr/>
          <a:lstStyle/>
          <a:p>
            <a:r>
              <a:rPr lang="en-US" b="1" dirty="0"/>
              <a:t>Strategic Planning with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51873"/>
            <a:ext cx="10018713" cy="44603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Understand the business customer </a:t>
            </a:r>
          </a:p>
          <a:p>
            <a:pPr lvl="1"/>
            <a:r>
              <a:rPr lang="en-US" dirty="0"/>
              <a:t>Key players</a:t>
            </a:r>
          </a:p>
          <a:p>
            <a:pPr lvl="1"/>
            <a:r>
              <a:rPr lang="en-US" dirty="0"/>
              <a:t>Footprint of the company</a:t>
            </a:r>
          </a:p>
          <a:p>
            <a:pPr lvl="1"/>
            <a:r>
              <a:rPr lang="en-US" dirty="0"/>
              <a:t>Lines of business</a:t>
            </a:r>
          </a:p>
          <a:p>
            <a:pPr lvl="1"/>
            <a:r>
              <a:rPr lang="en-US" dirty="0"/>
              <a:t>Employment Needs</a:t>
            </a:r>
          </a:p>
          <a:p>
            <a:pPr lvl="1"/>
            <a:r>
              <a:rPr lang="en-US" dirty="0"/>
              <a:t>Hiring process</a:t>
            </a:r>
          </a:p>
          <a:p>
            <a:pPr lvl="1"/>
            <a:r>
              <a:rPr lang="en-US" dirty="0"/>
              <a:t>Work environment</a:t>
            </a:r>
          </a:p>
          <a:p>
            <a:pPr lvl="1"/>
            <a:r>
              <a:rPr lang="en-US" dirty="0"/>
              <a:t>Culture of the company</a:t>
            </a:r>
          </a:p>
          <a:p>
            <a:pPr lvl="1"/>
            <a:r>
              <a:rPr lang="en-US" dirty="0"/>
              <a:t>Current diversity and inclusion initiatives – is disability included?</a:t>
            </a:r>
          </a:p>
          <a:p>
            <a:pPr lvl="1"/>
            <a:r>
              <a:rPr lang="en-US" dirty="0"/>
              <a:t>Where is the company and what are their goals?</a:t>
            </a:r>
          </a:p>
          <a:p>
            <a:pPr lvl="1"/>
            <a:r>
              <a:rPr lang="en-US" dirty="0"/>
              <a:t>Consider subcontractors and supply chain</a:t>
            </a:r>
          </a:p>
          <a:p>
            <a:r>
              <a:rPr lang="en-US" dirty="0"/>
              <a:t>Develop a plan with the business based on their goals and footprint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FD019-32ED-4D4D-B463-5973F345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EF124-EF13-4C7F-91E1-4D65EF51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9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CSAVR: Council of State Administrators of Vocational Rehabilitation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28"/>
            <a:ext cx="8229600" cy="4995672"/>
          </a:xfrm>
        </p:spPr>
        <p:txBody>
          <a:bodyPr/>
          <a:lstStyle/>
          <a:p>
            <a:r>
              <a:rPr lang="en-US" sz="2600" dirty="0"/>
              <a:t>Membership organization of VR Directors</a:t>
            </a:r>
          </a:p>
          <a:p>
            <a:r>
              <a:rPr lang="en-US" sz="2600" dirty="0"/>
              <a:t>80 agencies: every state, territories, D.C.</a:t>
            </a:r>
          </a:p>
          <a:p>
            <a:r>
              <a:rPr lang="en-US" sz="2600" dirty="0"/>
              <a:t>Federal/State funded $3.6 billion</a:t>
            </a:r>
          </a:p>
          <a:p>
            <a:r>
              <a:rPr lang="en-US" sz="2600" dirty="0"/>
              <a:t>25,000 staff</a:t>
            </a:r>
          </a:p>
          <a:p>
            <a:r>
              <a:rPr lang="en-US" sz="2600" dirty="0"/>
              <a:t>Serve 1.2 million individuals with disabilities per year focused on careers</a:t>
            </a:r>
          </a:p>
          <a:p>
            <a:pPr lvl="1"/>
            <a:r>
              <a:rPr lang="en-US" sz="2000" dirty="0"/>
              <a:t>Largest talent pool of people with disabilities in the country </a:t>
            </a:r>
          </a:p>
          <a:p>
            <a:pPr lvl="1"/>
            <a:r>
              <a:rPr lang="en-US" sz="2000" dirty="0"/>
              <a:t>Backed by support of VR leadership, staff and 10,000 community partners.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449734" y="1583267"/>
            <a:ext cx="1752599" cy="156633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F435D-D728-43B2-AB14-98BD3F00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49D7B-2C22-486C-8819-BB62F134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50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274638"/>
            <a:ext cx="8466667" cy="1143000"/>
          </a:xfrm>
        </p:spPr>
        <p:txBody>
          <a:bodyPr/>
          <a:lstStyle/>
          <a:p>
            <a:r>
              <a:rPr lang="en-US" dirty="0"/>
              <a:t>Lowe’s: Partnership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84310" y="1490133"/>
            <a:ext cx="10018713" cy="4724399"/>
          </a:xfrm>
        </p:spPr>
        <p:txBody>
          <a:bodyPr>
            <a:normAutofit fontScale="47500" lnSpcReduction="20000"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US" sz="4200" b="1" dirty="0"/>
              <a:t>Year 1</a:t>
            </a:r>
            <a:r>
              <a:rPr lang="en-US" sz="4200" dirty="0"/>
              <a:t>: 556 hires at corporate, in retail and at distribution centers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4200" b="1" dirty="0"/>
              <a:t>States:</a:t>
            </a:r>
            <a:r>
              <a:rPr lang="en-US" sz="4200" dirty="0"/>
              <a:t>  AL, AK, AZ, AR, CA, CO, CT, DE, FL, GA, IL, IN, IA, LA, MD, MA, MI, MN, MO, MS, NE, NV, NH, NJ, NY, NC, OH, OR, PA, SC, TX, UT, VT, VA WA, WI, WY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4200" b="1" dirty="0"/>
              <a:t>Year 2</a:t>
            </a:r>
            <a:r>
              <a:rPr lang="en-US" sz="4200" dirty="0"/>
              <a:t>: added focus</a:t>
            </a:r>
          </a:p>
          <a:p>
            <a:pPr lvl="1" indent="-237744">
              <a:buFont typeface="Verdana"/>
              <a:buChar char="◦"/>
              <a:defRPr/>
            </a:pPr>
            <a:r>
              <a:rPr lang="en-US" sz="4200" dirty="0"/>
              <a:t>Increased focus on retail sites</a:t>
            </a:r>
          </a:p>
          <a:p>
            <a:pPr lvl="1" indent="-237744">
              <a:buFont typeface="Verdana"/>
              <a:buChar char="◦"/>
              <a:defRPr/>
            </a:pPr>
            <a:r>
              <a:rPr lang="en-US" sz="4200" dirty="0"/>
              <a:t>Centralized accommodation unit</a:t>
            </a:r>
          </a:p>
          <a:p>
            <a:pPr marL="886968" lvl="2">
              <a:buFont typeface="Wingdings 2"/>
              <a:buChar char=""/>
              <a:defRPr/>
            </a:pPr>
            <a:r>
              <a:rPr lang="en-US" sz="4200" dirty="0"/>
              <a:t>Online application process</a:t>
            </a:r>
          </a:p>
          <a:p>
            <a:pPr marL="886968" lvl="2">
              <a:buFont typeface="Wingdings 2"/>
              <a:buChar char=""/>
              <a:defRPr/>
            </a:pPr>
            <a:r>
              <a:rPr lang="en-US" sz="4200" dirty="0"/>
              <a:t>Hiring</a:t>
            </a:r>
          </a:p>
          <a:p>
            <a:pPr marL="886968" lvl="2">
              <a:buFont typeface="Wingdings 2"/>
              <a:buChar char=""/>
              <a:defRPr/>
            </a:pPr>
            <a:r>
              <a:rPr lang="en-US" sz="4200" dirty="0"/>
              <a:t>Retention</a:t>
            </a:r>
          </a:p>
          <a:p>
            <a:pPr marL="886968" lvl="2">
              <a:buFont typeface="Wingdings 2"/>
              <a:buChar char=""/>
              <a:defRPr/>
            </a:pPr>
            <a:r>
              <a:rPr lang="en-US" sz="4200" dirty="0"/>
              <a:t>National Contract – Interpreters and VRI</a:t>
            </a:r>
          </a:p>
          <a:p>
            <a:pPr marL="886968" lvl="2">
              <a:buFont typeface="Wingdings 2"/>
              <a:buChar char=""/>
              <a:defRPr/>
            </a:pPr>
            <a:r>
              <a:rPr lang="en-US" sz="4200" dirty="0"/>
              <a:t>Technical assistance and expertise</a:t>
            </a:r>
          </a:p>
          <a:p>
            <a:pPr lvl="1" indent="-237744">
              <a:buFont typeface="Verdana"/>
              <a:buChar char="◦"/>
              <a:defRPr/>
            </a:pPr>
            <a:r>
              <a:rPr lang="en-US" sz="4200" dirty="0"/>
              <a:t>Disability Awareness Package - Company Wide</a:t>
            </a:r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66" y="482601"/>
            <a:ext cx="161925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0AF1A-98A6-469D-94A3-86D3E2805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A5F52-1E7F-4ED3-B7ED-AA88301F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037" y="228601"/>
            <a:ext cx="7467600" cy="1219200"/>
          </a:xfrm>
        </p:spPr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28616" y="1905582"/>
            <a:ext cx="10018713" cy="42648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National Partnership – 250 hires 2015</a:t>
            </a:r>
          </a:p>
          <a:p>
            <a:r>
              <a:rPr lang="en-US" dirty="0"/>
              <a:t>Retail </a:t>
            </a:r>
          </a:p>
          <a:p>
            <a:r>
              <a:rPr lang="en-US" dirty="0"/>
              <a:t>Distribution Centers</a:t>
            </a:r>
          </a:p>
          <a:p>
            <a:r>
              <a:rPr lang="en-US" dirty="0"/>
              <a:t>Pharmacy Tech – Training and Certification</a:t>
            </a:r>
          </a:p>
          <a:p>
            <a:pPr lvl="1"/>
            <a:r>
              <a:rPr lang="en-US" dirty="0"/>
              <a:t>Local Models and Training Centers</a:t>
            </a:r>
          </a:p>
          <a:p>
            <a:r>
              <a:rPr lang="en-US" dirty="0"/>
              <a:t>Minute Clinics</a:t>
            </a:r>
          </a:p>
          <a:p>
            <a:r>
              <a:rPr lang="en-US" dirty="0"/>
              <a:t>Coram</a:t>
            </a:r>
          </a:p>
          <a:p>
            <a:r>
              <a:rPr lang="en-US" dirty="0"/>
              <a:t>Expansions and Acquisitions (Target)</a:t>
            </a:r>
          </a:p>
          <a:p>
            <a:r>
              <a:rPr lang="en-US" dirty="0"/>
              <a:t>TAP – streaming positions; hosting Virtual Hiring Events</a:t>
            </a:r>
          </a:p>
        </p:txBody>
      </p:sp>
      <p:pic>
        <p:nvPicPr>
          <p:cNvPr id="2050" name="Picture 1" descr="cid:146731819457757fb2eb785741111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71437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0CA9D-F2FA-41E2-B958-0EBC4D83D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04182-81D9-41A9-8CA9-C11797DA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62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3133"/>
            <a:ext cx="8077200" cy="1811867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Business Based Training Model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1659468"/>
            <a:ext cx="8305800" cy="4832074"/>
          </a:xfrm>
        </p:spPr>
        <p:txBody>
          <a:bodyPr>
            <a:normAutofit fontScale="92500"/>
          </a:bodyPr>
          <a:lstStyle/>
          <a:p>
            <a:pPr marL="365760" indent="-283464">
              <a:spcAft>
                <a:spcPts val="0"/>
              </a:spcAft>
              <a:buFont typeface="Wingdings 2"/>
              <a:buChar char=""/>
              <a:defRPr/>
            </a:pPr>
            <a:endParaRPr lang="en-US" sz="2600" dirty="0"/>
          </a:p>
          <a:p>
            <a:pPr marL="365760" indent="-283464">
              <a:spcAft>
                <a:spcPts val="0"/>
              </a:spcAft>
              <a:buFont typeface="Wingdings 2"/>
              <a:buChar char=""/>
              <a:defRPr/>
            </a:pPr>
            <a:endParaRPr lang="en-US" sz="2600" dirty="0"/>
          </a:p>
          <a:p>
            <a:pPr marL="365760" indent="-283464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/>
              <a:t>Business Based Training Program </a:t>
            </a:r>
          </a:p>
          <a:p>
            <a:pPr marL="365760" indent="-283464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/>
              <a:t>Training Partner: Hands on Education</a:t>
            </a:r>
          </a:p>
          <a:p>
            <a:pPr marL="365760" indent="-283464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/>
              <a:t>Trainees: 18 years of age or older, documented disABILITY,  able to perform functions of job;  no Felonies within past 7 years; no HS Diploma or GED is required</a:t>
            </a:r>
          </a:p>
          <a:p>
            <a:pPr marL="365760" indent="-283464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/>
              <a:t>910 graduates – 250 hired by Hyatt + those hired by other businesses in the hospitality industry</a:t>
            </a:r>
          </a:p>
          <a:p>
            <a:pPr marL="365760" indent="-283464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/>
              <a:t>FL (8), DC/MD/VA (3), CO (3), PA, MO, TX (9)</a:t>
            </a:r>
          </a:p>
          <a:p>
            <a:pPr marL="365760" indent="-283464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/>
              <a:t>WA (3), CA (5), MN and AZ next phase </a:t>
            </a:r>
            <a:endParaRPr lang="en-US" sz="2800" dirty="0"/>
          </a:p>
          <a:p>
            <a:pPr marL="365760" indent="-283464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/>
          </a:p>
          <a:p>
            <a:pPr marL="365760" indent="-283464">
              <a:spcAft>
                <a:spcPts val="0"/>
              </a:spcAft>
              <a:buFont typeface="Wingdings 2"/>
              <a:buChar char=""/>
              <a:defRPr/>
            </a:pPr>
            <a:endParaRPr lang="en-US" sz="3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990960"/>
              </p:ext>
            </p:extLst>
          </p:nvPr>
        </p:nvGraphicFramePr>
        <p:xfrm>
          <a:off x="3962400" y="194733"/>
          <a:ext cx="3200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3" imgW="3191320" imgH="781159" progId="">
                  <p:embed/>
                </p:oleObj>
              </mc:Choice>
              <mc:Fallback>
                <p:oleObj r:id="rId3" imgW="3191320" imgH="781159" progId="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4733"/>
                        <a:ext cx="3200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9A5C5E-7558-44C0-866C-304316DA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0FB3A-3D66-4244-8EC5-5B1C7CC9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8001000" cy="1186626"/>
          </a:xfrm>
        </p:spPr>
        <p:txBody>
          <a:bodyPr/>
          <a:lstStyle/>
          <a:p>
            <a:r>
              <a:rPr lang="en-US" dirty="0"/>
              <a:t>       </a:t>
            </a:r>
            <a:r>
              <a:rPr lang="en-US" b="1" dirty="0"/>
              <a:t>Starbucks</a:t>
            </a:r>
            <a:endParaRPr lang="en-US" sz="14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10284" y="1486773"/>
            <a:ext cx="7957374" cy="5139579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Inclusion Academy – Carson Valley, Nevada</a:t>
            </a:r>
          </a:p>
          <a:p>
            <a:pPr lvl="1"/>
            <a:r>
              <a:rPr lang="en-US" sz="1600" dirty="0">
                <a:latin typeface="Arial Black" panose="020B0A04020102020204" pitchFamily="34" charset="0"/>
              </a:rPr>
              <a:t>5 Classes: 28 students, 23 graduates</a:t>
            </a:r>
          </a:p>
          <a:p>
            <a:pPr lvl="1"/>
            <a:r>
              <a:rPr lang="en-US" sz="1600" dirty="0">
                <a:latin typeface="Arial Black" panose="020B0A04020102020204" pitchFamily="34" charset="0"/>
              </a:rPr>
              <a:t>21 Hires: 14 hired at Starbucks, 7 hired by other businesses</a:t>
            </a:r>
          </a:p>
          <a:p>
            <a:pPr lvl="1"/>
            <a:r>
              <a:rPr lang="en-US" sz="1600" dirty="0">
                <a:latin typeface="Arial Black" panose="020B0A04020102020204" pitchFamily="34" charset="0"/>
              </a:rPr>
              <a:t>Summer (high school) and Retail pre-employment training</a:t>
            </a:r>
          </a:p>
          <a:p>
            <a:r>
              <a:rPr lang="en-US" sz="1600" dirty="0">
                <a:latin typeface="Arial Black" panose="020B0A04020102020204" pitchFamily="34" charset="0"/>
              </a:rPr>
              <a:t>Inclusion Academy – York, PA</a:t>
            </a:r>
          </a:p>
          <a:p>
            <a:pPr lvl="1"/>
            <a:r>
              <a:rPr lang="en-US" sz="1600" dirty="0">
                <a:latin typeface="Arial Black" panose="020B0A04020102020204" pitchFamily="34" charset="0"/>
              </a:rPr>
              <a:t>2 Classes</a:t>
            </a:r>
          </a:p>
          <a:p>
            <a:pPr lvl="1"/>
            <a:r>
              <a:rPr lang="en-US" sz="1600" dirty="0">
                <a:latin typeface="Arial Black" panose="020B0A04020102020204" pitchFamily="34" charset="0"/>
              </a:rPr>
              <a:t>10 hires </a:t>
            </a:r>
          </a:p>
          <a:p>
            <a:pPr lvl="1"/>
            <a:r>
              <a:rPr lang="en-US" sz="1600" dirty="0">
                <a:latin typeface="Arial Black" panose="020B0A04020102020204" pitchFamily="34" charset="0"/>
              </a:rPr>
              <a:t>New location – projecting 100 hires from VR, partnering on transportation</a:t>
            </a:r>
          </a:p>
          <a:p>
            <a:r>
              <a:rPr lang="en-US" sz="1600" dirty="0">
                <a:latin typeface="Arial Black" panose="020B0A04020102020204" pitchFamily="34" charset="0"/>
              </a:rPr>
              <a:t>Corporate Hires</a:t>
            </a:r>
          </a:p>
          <a:p>
            <a:r>
              <a:rPr lang="en-US" sz="1600" dirty="0">
                <a:latin typeface="Arial Black" panose="020B0A04020102020204" pitchFamily="34" charset="0"/>
              </a:rPr>
              <a:t>In Development:</a:t>
            </a:r>
          </a:p>
          <a:p>
            <a:pPr lvl="1"/>
            <a:r>
              <a:rPr lang="en-US" sz="1600" dirty="0">
                <a:latin typeface="Arial Black" panose="020B0A04020102020204" pitchFamily="34" charset="0"/>
              </a:rPr>
              <a:t>Roasting Plant – Sandy Run, SC</a:t>
            </a:r>
          </a:p>
          <a:p>
            <a:pPr lvl="1"/>
            <a:r>
              <a:rPr lang="en-US" sz="1600" dirty="0">
                <a:latin typeface="Arial Black" panose="020B0A04020102020204" pitchFamily="34" charset="0"/>
              </a:rPr>
              <a:t>Retail Training – Maryland</a:t>
            </a:r>
          </a:p>
          <a:p>
            <a:pPr lvl="1"/>
            <a:r>
              <a:rPr lang="en-US" sz="1600" dirty="0">
                <a:latin typeface="Arial Black" panose="020B0A04020102020204" pitchFamily="34" charset="0"/>
              </a:rPr>
              <a:t>Retail Training – Fully Accessible Mobile Site</a:t>
            </a:r>
          </a:p>
          <a:p>
            <a:pPr lvl="1"/>
            <a:r>
              <a:rPr lang="en-US" sz="1600" dirty="0">
                <a:latin typeface="Arial Black" panose="020B0A04020102020204" pitchFamily="34" charset="0"/>
              </a:rPr>
              <a:t>Veterans – Wounded Warriors and Transitioning Students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45" y="53515"/>
            <a:ext cx="1213758" cy="114074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2B1C2-A6A8-4721-BF90-DF7BDEF1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E1482-B4E6-43A0-AC07-A817C132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21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3401" y="135467"/>
            <a:ext cx="9211732" cy="6946260"/>
          </a:xfrm>
        </p:spPr>
        <p:txBody>
          <a:bodyPr/>
          <a:lstStyle/>
          <a:p>
            <a:r>
              <a:rPr lang="en-US" sz="3200" b="1" dirty="0"/>
              <a:t>Hershey</a:t>
            </a:r>
            <a:r>
              <a:rPr lang="en-US" sz="3200" dirty="0"/>
              <a:t>: PA – model to VA, KY, IL</a:t>
            </a:r>
          </a:p>
          <a:p>
            <a:r>
              <a:rPr lang="en-US" sz="3200" b="1" dirty="0"/>
              <a:t>Microsoft</a:t>
            </a:r>
            <a:r>
              <a:rPr lang="en-US" sz="3200" dirty="0"/>
              <a:t>: Neurodiversity – WA/National</a:t>
            </a:r>
          </a:p>
          <a:p>
            <a:pPr lvl="1"/>
            <a:r>
              <a:rPr lang="en-US" sz="3200" dirty="0"/>
              <a:t>Accessibility </a:t>
            </a:r>
          </a:p>
          <a:p>
            <a:pPr lvl="1"/>
            <a:r>
              <a:rPr lang="en-US" sz="3200" dirty="0"/>
              <a:t>Talent Pipeline</a:t>
            </a:r>
          </a:p>
          <a:p>
            <a:r>
              <a:rPr lang="en-US" sz="3200" b="1" dirty="0"/>
              <a:t>Boeing</a:t>
            </a:r>
            <a:r>
              <a:rPr lang="en-US" dirty="0"/>
              <a:t>	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4311" y="262468"/>
            <a:ext cx="10018713" cy="711199"/>
          </a:xfrm>
        </p:spPr>
        <p:txBody>
          <a:bodyPr/>
          <a:lstStyle/>
          <a:p>
            <a:pPr algn="ctr"/>
            <a:r>
              <a:rPr lang="en-US" b="1" dirty="0"/>
              <a:t>NET - VR Business Partnerships</a:t>
            </a:r>
          </a:p>
        </p:txBody>
      </p:sp>
      <p:pic>
        <p:nvPicPr>
          <p:cNvPr id="1031" name="Picture 7" descr="Micro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18" y="3732947"/>
            <a:ext cx="250466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05" y="4872127"/>
            <a:ext cx="2486829" cy="738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937" y="1720409"/>
            <a:ext cx="1693333" cy="7647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3B62E-EDB9-4654-9A75-9A24DF50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6EEBB-709B-4EBF-BA46-3FAAC885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97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91747"/>
              </p:ext>
            </p:extLst>
          </p:nvPr>
        </p:nvGraphicFramePr>
        <p:xfrm>
          <a:off x="1760705" y="865761"/>
          <a:ext cx="9742319" cy="324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0706" y="4452257"/>
            <a:ext cx="9742318" cy="1384980"/>
          </a:xfrm>
        </p:spPr>
        <p:txBody>
          <a:bodyPr>
            <a:normAutofit/>
          </a:bodyPr>
          <a:lstStyle/>
          <a:p>
            <a:r>
              <a:rPr lang="en-US" dirty="0"/>
              <a:t>For More Information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584B85-8B8C-4918-8B4C-DBFB66018F4E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8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3483-92EC-4228-A0AA-38296186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06400"/>
            <a:ext cx="10018713" cy="1354667"/>
          </a:xfrm>
        </p:spPr>
        <p:txBody>
          <a:bodyPr/>
          <a:lstStyle/>
          <a:p>
            <a:r>
              <a:rPr lang="en-US" dirty="0"/>
              <a:t>Demographics: What Does Disability </a:t>
            </a:r>
            <a:br>
              <a:rPr lang="en-US" dirty="0"/>
            </a:br>
            <a:r>
              <a:rPr lang="en-US" dirty="0"/>
              <a:t>Look Like in the U.S.?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16D7A-DF45-4FD4-946F-51138F6ED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98133"/>
            <a:ext cx="10018713" cy="3793068"/>
          </a:xfrm>
        </p:spPr>
        <p:txBody>
          <a:bodyPr/>
          <a:lstStyle/>
          <a:p>
            <a:r>
              <a:rPr lang="en-US" dirty="0"/>
              <a:t>“Disability is part of the normal human experience.”</a:t>
            </a:r>
          </a:p>
          <a:p>
            <a:r>
              <a:rPr lang="en-US" dirty="0"/>
              <a:t>1:5 people in the U.S. reports having a disability</a:t>
            </a:r>
          </a:p>
          <a:p>
            <a:r>
              <a:rPr lang="en-US" dirty="0"/>
              <a:t>Increasing as people age and experience disability </a:t>
            </a:r>
          </a:p>
          <a:p>
            <a:r>
              <a:rPr lang="en-US" dirty="0"/>
              <a:t>Disability can occur at any time during the employment lifecycle</a:t>
            </a:r>
          </a:p>
          <a:p>
            <a:r>
              <a:rPr lang="en-US" dirty="0"/>
              <a:t>Disability is the largest diversity group in the U.S. and the one that anyone of us can join at any time.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C775E-8043-4FA5-82C2-2DF5856A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524A3-0E03-4346-8818-944CAEEC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D283B-33D8-4420-8E9E-AB8F4B296682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What is a disability?</a:t>
            </a:r>
          </a:p>
        </p:txBody>
      </p:sp>
      <p:grpSp>
        <p:nvGrpSpPr>
          <p:cNvPr id="2" name="Diagram 32"/>
          <p:cNvGrpSpPr>
            <a:grpSpLocks/>
          </p:cNvGrpSpPr>
          <p:nvPr/>
        </p:nvGrpSpPr>
        <p:grpSpPr bwMode="auto">
          <a:xfrm>
            <a:off x="1964267" y="1667934"/>
            <a:ext cx="7975600" cy="3683000"/>
            <a:chOff x="1123" y="1348"/>
            <a:chExt cx="3850" cy="2252"/>
          </a:xfrm>
        </p:grpSpPr>
        <p:sp>
          <p:nvSpPr>
            <p:cNvPr id="3" name="_s2052"/>
            <p:cNvSpPr>
              <a:spLocks noChangeArrowheads="1" noTextEdit="1"/>
            </p:cNvSpPr>
            <p:nvPr/>
          </p:nvSpPr>
          <p:spPr bwMode="auto">
            <a:xfrm>
              <a:off x="2562" y="1688"/>
              <a:ext cx="972" cy="97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69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_s2053"/>
            <p:cNvSpPr>
              <a:spLocks noChangeArrowheads="1"/>
            </p:cNvSpPr>
            <p:nvPr/>
          </p:nvSpPr>
          <p:spPr bwMode="auto">
            <a:xfrm>
              <a:off x="2562" y="1348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Tahoma" charset="0"/>
                  <a:cs typeface="Arial" charset="0"/>
                </a:rPr>
                <a:t>Physical</a:t>
              </a:r>
              <a:r>
                <a:rPr lang="en-US" altLang="en-US" sz="1200" dirty="0">
                  <a:latin typeface="Tahoma" charset="0"/>
                  <a:cs typeface="Arial" charset="0"/>
                </a:rPr>
                <a:t> </a:t>
              </a:r>
            </a:p>
          </p:txBody>
        </p:sp>
        <p:sp>
          <p:nvSpPr>
            <p:cNvPr id="5" name="_s2054"/>
            <p:cNvSpPr>
              <a:spLocks noChangeArrowheads="1" noTextEdit="1"/>
            </p:cNvSpPr>
            <p:nvPr/>
          </p:nvSpPr>
          <p:spPr bwMode="auto">
            <a:xfrm>
              <a:off x="2961" y="1965"/>
              <a:ext cx="873" cy="972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69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_s2055"/>
            <p:cNvSpPr>
              <a:spLocks noChangeArrowheads="1"/>
            </p:cNvSpPr>
            <p:nvPr/>
          </p:nvSpPr>
          <p:spPr bwMode="auto">
            <a:xfrm>
              <a:off x="4001" y="2174"/>
              <a:ext cx="97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Tahoma" charset="0"/>
                  <a:cs typeface="Arial" charset="0"/>
                </a:rPr>
                <a:t>Cognitive </a:t>
              </a:r>
            </a:p>
          </p:txBody>
        </p:sp>
        <p:sp>
          <p:nvSpPr>
            <p:cNvPr id="8" name="_s2056"/>
            <p:cNvSpPr>
              <a:spLocks noChangeArrowheads="1" noTextEdit="1"/>
            </p:cNvSpPr>
            <p:nvPr/>
          </p:nvSpPr>
          <p:spPr bwMode="auto">
            <a:xfrm>
              <a:off x="2562" y="2428"/>
              <a:ext cx="972" cy="972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69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_s2057"/>
            <p:cNvSpPr>
              <a:spLocks noChangeArrowheads="1"/>
            </p:cNvSpPr>
            <p:nvPr/>
          </p:nvSpPr>
          <p:spPr bwMode="auto">
            <a:xfrm>
              <a:off x="1776" y="3343"/>
              <a:ext cx="105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Tahoma" charset="0"/>
                  <a:cs typeface="Arial" charset="0"/>
                </a:rPr>
                <a:t>Other</a:t>
              </a:r>
            </a:p>
          </p:txBody>
        </p:sp>
        <p:sp>
          <p:nvSpPr>
            <p:cNvPr id="10" name="_s2058"/>
            <p:cNvSpPr>
              <a:spLocks noChangeArrowheads="1" noTextEdit="1"/>
            </p:cNvSpPr>
            <p:nvPr/>
          </p:nvSpPr>
          <p:spPr bwMode="auto">
            <a:xfrm>
              <a:off x="2192" y="2058"/>
              <a:ext cx="972" cy="972"/>
            </a:xfrm>
            <a:prstGeom prst="ellipse">
              <a:avLst/>
            </a:prstGeom>
            <a:noFill/>
            <a:ln w="4669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_s2059"/>
            <p:cNvSpPr>
              <a:spLocks noChangeArrowheads="1"/>
            </p:cNvSpPr>
            <p:nvPr/>
          </p:nvSpPr>
          <p:spPr bwMode="auto">
            <a:xfrm>
              <a:off x="1123" y="2423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Tahoma" charset="0"/>
                  <a:cs typeface="Arial" charset="0"/>
                </a:rPr>
                <a:t>Sensory</a:t>
              </a: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6027059" y="3697288"/>
            <a:ext cx="1701800" cy="1562101"/>
          </a:xfrm>
          <a:prstGeom prst="ellipse">
            <a:avLst/>
          </a:prstGeom>
          <a:noFill/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19533" y="460904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Neurological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674E26-02ED-482A-AFD4-3411E6F460D4}"/>
              </a:ext>
            </a:extLst>
          </p:cNvPr>
          <p:cNvSpPr txBox="1"/>
          <p:nvPr/>
        </p:nvSpPr>
        <p:spPr>
          <a:xfrm>
            <a:off x="6485467" y="5774267"/>
            <a:ext cx="245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Mental Health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A731BCE-14EA-4288-8548-751C8A5F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5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BB732-18C0-4E2B-9F23-CF4BA48E28C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How might someone become disabled?</a:t>
            </a:r>
          </a:p>
        </p:txBody>
      </p:sp>
      <p:grpSp>
        <p:nvGrpSpPr>
          <p:cNvPr id="2" name="Diagram 5"/>
          <p:cNvGrpSpPr>
            <a:grpSpLocks/>
          </p:cNvGrpSpPr>
          <p:nvPr/>
        </p:nvGrpSpPr>
        <p:grpSpPr bwMode="auto">
          <a:xfrm>
            <a:off x="2590800" y="1981200"/>
            <a:ext cx="7543800" cy="4114800"/>
            <a:chOff x="504" y="866"/>
            <a:chExt cx="4752" cy="2592"/>
          </a:xfrm>
        </p:grpSpPr>
        <p:sp>
          <p:nvSpPr>
            <p:cNvPr id="3" name="_s3076"/>
            <p:cNvSpPr>
              <a:spLocks noChangeArrowheads="1" noTextEdit="1"/>
            </p:cNvSpPr>
            <p:nvPr/>
          </p:nvSpPr>
          <p:spPr bwMode="auto">
            <a:xfrm>
              <a:off x="2394" y="1306"/>
              <a:ext cx="972" cy="97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69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_s3077"/>
            <p:cNvSpPr>
              <a:spLocks noChangeArrowheads="1"/>
            </p:cNvSpPr>
            <p:nvPr/>
          </p:nvSpPr>
          <p:spPr bwMode="auto">
            <a:xfrm>
              <a:off x="2394" y="966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Tahoma" charset="0"/>
                  <a:cs typeface="Arial" charset="0"/>
                </a:rPr>
                <a:t>Genetic or Congenital (birth) </a:t>
              </a:r>
            </a:p>
          </p:txBody>
        </p:sp>
        <p:sp>
          <p:nvSpPr>
            <p:cNvPr id="5" name="_s3078"/>
            <p:cNvSpPr>
              <a:spLocks noChangeArrowheads="1" noTextEdit="1"/>
            </p:cNvSpPr>
            <p:nvPr/>
          </p:nvSpPr>
          <p:spPr bwMode="auto">
            <a:xfrm>
              <a:off x="2714" y="1491"/>
              <a:ext cx="972" cy="972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69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_s3079"/>
            <p:cNvSpPr>
              <a:spLocks noChangeArrowheads="1"/>
            </p:cNvSpPr>
            <p:nvPr/>
          </p:nvSpPr>
          <p:spPr bwMode="auto">
            <a:xfrm>
              <a:off x="3705" y="1442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Tahoma" charset="0"/>
                  <a:cs typeface="Arial" charset="0"/>
                </a:rPr>
                <a:t>Age</a:t>
              </a:r>
            </a:p>
          </p:txBody>
        </p:sp>
        <p:sp>
          <p:nvSpPr>
            <p:cNvPr id="8" name="_s3080"/>
            <p:cNvSpPr>
              <a:spLocks noChangeArrowheads="1" noTextEdit="1"/>
            </p:cNvSpPr>
            <p:nvPr/>
          </p:nvSpPr>
          <p:spPr bwMode="auto">
            <a:xfrm>
              <a:off x="2714" y="1860"/>
              <a:ext cx="972" cy="972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69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_s3081"/>
            <p:cNvSpPr>
              <a:spLocks noChangeArrowheads="1"/>
            </p:cNvSpPr>
            <p:nvPr/>
          </p:nvSpPr>
          <p:spPr bwMode="auto">
            <a:xfrm>
              <a:off x="3705" y="2637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Tahoma" charset="0"/>
                  <a:cs typeface="Arial" charset="0"/>
                </a:rPr>
                <a:t>Accident or Injury</a:t>
              </a:r>
            </a:p>
          </p:txBody>
        </p:sp>
        <p:sp>
          <p:nvSpPr>
            <p:cNvPr id="10" name="_s3082"/>
            <p:cNvSpPr>
              <a:spLocks noChangeArrowheads="1" noTextEdit="1"/>
            </p:cNvSpPr>
            <p:nvPr/>
          </p:nvSpPr>
          <p:spPr bwMode="auto">
            <a:xfrm>
              <a:off x="2394" y="2045"/>
              <a:ext cx="972" cy="972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4669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_s3083"/>
            <p:cNvSpPr>
              <a:spLocks noChangeArrowheads="1"/>
            </p:cNvSpPr>
            <p:nvPr/>
          </p:nvSpPr>
          <p:spPr bwMode="auto">
            <a:xfrm>
              <a:off x="2395" y="3113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Tahoma" charset="0"/>
                  <a:cs typeface="Arial" charset="0"/>
                </a:rPr>
                <a:t>Environment</a:t>
              </a:r>
            </a:p>
          </p:txBody>
        </p:sp>
        <p:sp>
          <p:nvSpPr>
            <p:cNvPr id="12" name="_s3084"/>
            <p:cNvSpPr>
              <a:spLocks noChangeArrowheads="1" noTextEdit="1"/>
            </p:cNvSpPr>
            <p:nvPr/>
          </p:nvSpPr>
          <p:spPr bwMode="auto">
            <a:xfrm>
              <a:off x="2074" y="1860"/>
              <a:ext cx="972" cy="972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69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_s3085"/>
            <p:cNvSpPr>
              <a:spLocks noChangeArrowheads="1"/>
            </p:cNvSpPr>
            <p:nvPr/>
          </p:nvSpPr>
          <p:spPr bwMode="auto">
            <a:xfrm>
              <a:off x="1084" y="2638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Tahoma" charset="0"/>
                  <a:cs typeface="Arial" charset="0"/>
                </a:rPr>
                <a:t>Illness</a:t>
              </a:r>
            </a:p>
          </p:txBody>
        </p:sp>
        <p:sp>
          <p:nvSpPr>
            <p:cNvPr id="14" name="_s3086"/>
            <p:cNvSpPr>
              <a:spLocks noChangeArrowheads="1" noTextEdit="1"/>
            </p:cNvSpPr>
            <p:nvPr/>
          </p:nvSpPr>
          <p:spPr bwMode="auto">
            <a:xfrm>
              <a:off x="2074" y="1490"/>
              <a:ext cx="972" cy="9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4669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_s3087"/>
            <p:cNvSpPr>
              <a:spLocks noChangeArrowheads="1"/>
            </p:cNvSpPr>
            <p:nvPr/>
          </p:nvSpPr>
          <p:spPr bwMode="auto">
            <a:xfrm>
              <a:off x="1083" y="1443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Tahoma" charset="0"/>
                  <a:cs typeface="Arial" charset="0"/>
                </a:rPr>
                <a:t>Conflict</a:t>
              </a:r>
            </a:p>
          </p:txBody>
        </p:sp>
      </p:grp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8A2852A-846C-48FB-AA28-12CFDBFF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2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015067" y="203200"/>
            <a:ext cx="9389533" cy="7535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Customers with Disabilities as a Market Segment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886200" y="956733"/>
            <a:ext cx="7569200" cy="5596467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400" dirty="0"/>
              <a:t>56 million people with disabilities in U.S. 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/>
              <a:t>one-fifth of the population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 Aggregate income exceeds $1 trillion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$200 billion in collective spending power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Market enlarged by families, friends, communities, employers, and service providers of people with disabilities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Of 70 million families in the U.S., 20 million have at least one member with a disability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/>
              <a:t>The disability community responds positively to      companies whose marketing approaches are sensitive to their needs and interests and those whose workforce reflects their diversity.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AF40C-28FE-4AC6-B34D-835DDA7F7DD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78445-49C3-44C4-8868-E016D156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7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76A8-BEEC-4389-81D1-A1D20B293BA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Man working on table saw&#10;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1" r="-140"/>
          <a:stretch/>
        </p:blipFill>
        <p:spPr bwMode="auto">
          <a:xfrm>
            <a:off x="2057400" y="381000"/>
            <a:ext cx="2286000" cy="2782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Woman in yellow apron looking at camera&#10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306"/>
            <a:ext cx="2286000" cy="30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an on lift next to grain silo&#10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88" y="3276601"/>
            <a:ext cx="26765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oung man in a wheelchair in the produce section of a grocery store&#10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239136"/>
            <a:ext cx="2714149" cy="3466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Woman in straw hat working in a a lavendar field&#10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07" y="685801"/>
            <a:ext cx="3077051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Woman sitting behind a desk&#10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01" y="3531894"/>
            <a:ext cx="2959601" cy="30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3FD8D-5703-450A-B21A-64090FE7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7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19A06-9954-4C4B-A7C9-D072A357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Rehabilitation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8ABE1-96A2-45C7-A337-3AA1648C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2067"/>
            <a:ext cx="10018713" cy="36491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Established in the U.S. in 1920, started with Veterans and injured workers</a:t>
            </a:r>
          </a:p>
          <a:p>
            <a:r>
              <a:rPr lang="en-US" dirty="0"/>
              <a:t>Public input in the reauthorization process</a:t>
            </a:r>
          </a:p>
          <a:p>
            <a:r>
              <a:rPr lang="en-US" dirty="0"/>
              <a:t>Seven Titles</a:t>
            </a:r>
          </a:p>
          <a:p>
            <a:r>
              <a:rPr lang="en-US" dirty="0"/>
              <a:t>Individualized approach</a:t>
            </a:r>
          </a:p>
          <a:p>
            <a:r>
              <a:rPr lang="en-US" dirty="0"/>
              <a:t>Based on the premise that people with disabilities can work and live independently</a:t>
            </a:r>
          </a:p>
          <a:p>
            <a:r>
              <a:rPr lang="en-US" dirty="0"/>
              <a:t>Vocational Rehabilitation (VR) – Title I</a:t>
            </a:r>
          </a:p>
          <a:p>
            <a:r>
              <a:rPr lang="en-US" dirty="0"/>
              <a:t>Return on Investment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9E393-A9ED-47C3-A9C1-D97E96E3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CC3C6-B75B-4AF3-B59C-D6FFF57F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0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464733"/>
            <a:ext cx="10018713" cy="2819400"/>
          </a:xfrm>
        </p:spPr>
        <p:txBody>
          <a:bodyPr>
            <a:normAutofit/>
          </a:bodyPr>
          <a:lstStyle/>
          <a:p>
            <a:r>
              <a:rPr lang="en-US" sz="6000" b="1" dirty="0"/>
              <a:t>The Rehabilitation Act:</a:t>
            </a:r>
            <a:br>
              <a:rPr lang="en-US" sz="6000" b="1" dirty="0"/>
            </a:br>
            <a:r>
              <a:rPr lang="en-US" sz="6000" b="1" dirty="0"/>
              <a:t>Section 503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C1AEC-7BCD-4B05-B97B-132725D5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63C95-6077-4B03-8306-F4B02B4A2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F35-4D7A-49BC-AA00-7CC84149BA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04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841</TotalTime>
  <Words>1713</Words>
  <Application>Microsoft Office PowerPoint</Application>
  <PresentationFormat>Widescreen</PresentationFormat>
  <Paragraphs>304</Paragraphs>
  <Slides>25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Black</vt:lpstr>
      <vt:lpstr>Arial Rounded MT Bold</vt:lpstr>
      <vt:lpstr>Calibri</vt:lpstr>
      <vt:lpstr>Corbel</vt:lpstr>
      <vt:lpstr>Tahoma</vt:lpstr>
      <vt:lpstr>Times New Roman</vt:lpstr>
      <vt:lpstr>Verdana</vt:lpstr>
      <vt:lpstr>Wingdings 2</vt:lpstr>
      <vt:lpstr>Parallax</vt:lpstr>
      <vt:lpstr>     The NET:  VR’s National Employment Team   </vt:lpstr>
      <vt:lpstr>CSAVR: Council of State Administrators of Vocational Rehabilitation</vt:lpstr>
      <vt:lpstr>Demographics: What Does Disability  Look Like in the U.S.?</vt:lpstr>
      <vt:lpstr>What is a disability?</vt:lpstr>
      <vt:lpstr>How might someone become disabled?</vt:lpstr>
      <vt:lpstr>Customers with Disabilities as a Market Segment</vt:lpstr>
      <vt:lpstr>PowerPoint Presentation</vt:lpstr>
      <vt:lpstr>The Rehabilitation Act</vt:lpstr>
      <vt:lpstr>The Rehabilitation Act: Section 503</vt:lpstr>
      <vt:lpstr>Background Information - 503</vt:lpstr>
      <vt:lpstr>Why the Change and Update?</vt:lpstr>
      <vt:lpstr>503 Highlights</vt:lpstr>
      <vt:lpstr>VEVRAA: Vietnam Era Veterans’ Readjustment Assistance Act </vt:lpstr>
      <vt:lpstr>Affirmative Action Plans (AAP) and Reporting</vt:lpstr>
      <vt:lpstr>  We Asked Our Business Customers    </vt:lpstr>
      <vt:lpstr>The NET: VR Business Services Defined by Business Customers</vt:lpstr>
      <vt:lpstr>Talent Acquisition Portal (TAP)</vt:lpstr>
      <vt:lpstr>NET - Training Center Collaboration</vt:lpstr>
      <vt:lpstr>Strategic Planning with Business</vt:lpstr>
      <vt:lpstr>Lowe’s: Partnership Agreement</vt:lpstr>
      <vt:lpstr>PowerPoint Presentation</vt:lpstr>
      <vt:lpstr> Business Based Training Model</vt:lpstr>
      <vt:lpstr>       Starbucks</vt:lpstr>
      <vt:lpstr>NET - VR Business Partnerships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Rehabilitation Act: Section 503</dc:title>
  <dc:creator>John and Kathy Evans</dc:creator>
  <cp:lastModifiedBy>John and Kathy Evans</cp:lastModifiedBy>
  <cp:revision>32</cp:revision>
  <dcterms:created xsi:type="dcterms:W3CDTF">2017-05-03T23:52:23Z</dcterms:created>
  <dcterms:modified xsi:type="dcterms:W3CDTF">2017-10-11T22:20:09Z</dcterms:modified>
</cp:coreProperties>
</file>